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handoutMasterIdLst>
    <p:handoutMasterId r:id="rId13"/>
  </p:handoutMasterIdLst>
  <p:sldIdLst>
    <p:sldId id="381" r:id="rId2"/>
    <p:sldId id="290" r:id="rId3"/>
    <p:sldId id="291" r:id="rId4"/>
    <p:sldId id="292" r:id="rId5"/>
    <p:sldId id="293" r:id="rId6"/>
    <p:sldId id="294" r:id="rId7"/>
    <p:sldId id="359" r:id="rId8"/>
    <p:sldId id="360" r:id="rId9"/>
    <p:sldId id="361" r:id="rId10"/>
    <p:sldId id="35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ection>
        <p14:section name="Overview and Objectives" id="{ABA716BF-3A5C-4ADB-94C9-CFEF84EBA240}">
          <p14:sldIdLst/>
        </p14:section>
        <p14:section name="Topic 1" id="{6D9936A3-3945-4757-BC8B-B5C252D8E036}">
          <p14:sldIdLst/>
        </p14:section>
        <p14:section name="Sample Slides for Visuals" id="{BAB3A466-96C9-4230-9978-795378D75699}">
          <p14:sldIdLst/>
        </p14:section>
        <p14:section name="Case Study" id="{8C0305C9-B152-4FBA-A789-FE1976D53990}">
          <p14:sldIdLst/>
        </p14:section>
        <p14:section name="Conclusion and Summary" id="{790CEF5B-569A-4C2F-BED5-750B08C0E5AD}">
          <p14:sldIdLst/>
        </p14:section>
        <p14:section name="Appendix" id="{3F78B471-41DA-46F2-A8E4-97E471896AB3}">
          <p14:sldIdLst>
            <p14:sldId id="381"/>
            <p14:sldId id="290"/>
            <p14:sldId id="291"/>
            <p14:sldId id="292"/>
            <p14:sldId id="293"/>
            <p14:sldId id="294"/>
            <p14:sldId id="359"/>
            <p14:sldId id="360"/>
            <p14:sldId id="361"/>
            <p14:sldId id="35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p:scale>
          <a:sx n="67" d="100"/>
          <a:sy n="67" d="100"/>
        </p:scale>
        <p:origin x="-1572" y="-72"/>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12/24/2019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1635505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12/24/2019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1059599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2</a:t>
            </a:fld>
            <a:endParaRPr lang="en-US" dirty="0"/>
          </a:p>
        </p:txBody>
      </p:sp>
    </p:spTree>
    <p:extLst>
      <p:ext uri="{BB962C8B-B14F-4D97-AF65-F5344CB8AC3E}">
        <p14:creationId xmlns:p14="http://schemas.microsoft.com/office/powerpoint/2010/main" val="12560823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12/24/2019</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12/24/2019</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052736"/>
            <a:ext cx="8735888" cy="4968552"/>
          </a:xfrm>
        </p:spPr>
        <p:txBody>
          <a:bodyPr>
            <a:normAutofit/>
          </a:bodyPr>
          <a:lstStyle/>
          <a:p>
            <a:pPr marL="0" indent="0" algn="ctr"/>
            <a:r>
              <a:rPr lang="ar-EG" dirty="0" smtClean="0"/>
              <a:t>السلوك التنظيمي</a:t>
            </a:r>
            <a:r>
              <a:rPr lang="en-US" dirty="0"/>
              <a:t/>
            </a:r>
            <a:br>
              <a:rPr lang="en-US" dirty="0"/>
            </a:br>
            <a:r>
              <a:rPr lang="ar-EG" dirty="0"/>
              <a:t>المحاضرات المقررة للمرحلة الثالثة/قسم الادارة العامة-المحاضرة </a:t>
            </a:r>
            <a:r>
              <a:rPr lang="ar-EG" dirty="0" smtClean="0"/>
              <a:t>الخامسة</a:t>
            </a:r>
            <a:r>
              <a:rPr lang="ar-EG" dirty="0"/>
              <a:t/>
            </a:r>
            <a:br>
              <a:rPr lang="ar-EG" dirty="0"/>
            </a:br>
            <a:r>
              <a:rPr lang="ar-EG" dirty="0"/>
              <a:t> </a:t>
            </a:r>
            <a:br>
              <a:rPr lang="ar-EG" dirty="0"/>
            </a:br>
            <a:r>
              <a:rPr lang="ar-EG" dirty="0"/>
              <a:t>مدرس المادة </a:t>
            </a:r>
            <a:r>
              <a:rPr lang="ar-EG" dirty="0" err="1"/>
              <a:t>م.م</a:t>
            </a:r>
            <a:r>
              <a:rPr lang="ar-EG" dirty="0"/>
              <a:t>  سجاد خلف حسين علي</a:t>
            </a:r>
            <a:br>
              <a:rPr lang="ar-EG" dirty="0"/>
            </a:br>
            <a:r>
              <a:rPr lang="ar-EG" dirty="0"/>
              <a:t>العام الدراسي /2019</a:t>
            </a:r>
            <a:br>
              <a:rPr lang="ar-EG" dirty="0"/>
            </a:br>
            <a:r>
              <a:rPr lang="en-US" dirty="0"/>
              <a:t>Msc.sajjad@yahoo.com</a:t>
            </a:r>
            <a:br>
              <a:rPr lang="en-US" dirty="0"/>
            </a:br>
            <a:r>
              <a:rPr lang="en-US" dirty="0"/>
              <a:t>009647728865270</a:t>
            </a:r>
            <a:endParaRPr lang="ar-EG" dirty="0"/>
          </a:p>
        </p:txBody>
      </p:sp>
      <p:sp>
        <p:nvSpPr>
          <p:cNvPr id="3" name="عنصر نائب للصورة 2"/>
          <p:cNvSpPr>
            <a:spLocks noGrp="1"/>
          </p:cNvSpPr>
          <p:nvPr>
            <p:ph type="pic" sz="quarter" idx="13"/>
          </p:nvPr>
        </p:nvSpPr>
        <p:spPr/>
      </p:sp>
    </p:spTree>
    <p:extLst>
      <p:ext uri="{BB962C8B-B14F-4D97-AF65-F5344CB8AC3E}">
        <p14:creationId xmlns:p14="http://schemas.microsoft.com/office/powerpoint/2010/main" val="907161417"/>
      </p:ext>
    </p:extLst>
  </p:cSld>
  <p:clrMapOvr>
    <a:masterClrMapping/>
  </p:clrMapOvr>
  <p:transition spd="slow">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28800"/>
            <a:ext cx="8077200" cy="3240360"/>
          </a:xfrm>
        </p:spPr>
        <p:txBody>
          <a:bodyPr/>
          <a:lstStyle/>
          <a:p>
            <a:pPr algn="ctr"/>
            <a:r>
              <a:rPr lang="ar-EG" b="1" dirty="0" smtClean="0">
                <a:solidFill>
                  <a:srgbClr val="FF0000"/>
                </a:solidFill>
              </a:rPr>
              <a:t>ومن الله التوفيق</a:t>
            </a:r>
            <a:endParaRPr lang="en-US" b="1" dirty="0">
              <a:solidFill>
                <a:srgbClr val="FF0000"/>
              </a:solidFill>
            </a:endParaRPr>
          </a:p>
        </p:txBody>
      </p:sp>
    </p:spTree>
    <p:extLst>
      <p:ext uri="{BB962C8B-B14F-4D97-AF65-F5344CB8AC3E}">
        <p14:creationId xmlns:p14="http://schemas.microsoft.com/office/powerpoint/2010/main" val="1737675996"/>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6712" y="2276872"/>
            <a:ext cx="7583760" cy="3168352"/>
          </a:xfrm>
        </p:spPr>
        <p:txBody>
          <a:bodyPr>
            <a:noAutofit/>
          </a:bodyPr>
          <a:lstStyle/>
          <a:p>
            <a:pPr algn="r" rtl="1"/>
            <a:r>
              <a:rPr lang="ar-EG" sz="2800" dirty="0"/>
              <a:t>مفهوم التعلم </a:t>
            </a:r>
            <a:r>
              <a:rPr lang="ar-EG" sz="2800" dirty="0" smtClean="0"/>
              <a:t>:</a:t>
            </a:r>
            <a:br>
              <a:rPr lang="ar-EG" sz="2800" dirty="0" smtClean="0"/>
            </a:br>
            <a:r>
              <a:rPr lang="ar-EG" sz="2800" dirty="0" smtClean="0"/>
              <a:t>كثيرا </a:t>
            </a:r>
            <a:r>
              <a:rPr lang="ar-EG" sz="2800" dirty="0"/>
              <a:t>ما يحدث خلط بين مفهومي التعلم و التعليم ، لكن الواقع هناك فارق جوهري بين المفهومين فالتعليم هو مجهود شخصي أو مؤسسي مقصود و منظم لمساعدة شخص أو أشخاص راغبين في التعلم ،أما التعلم فهو مجهود شخصي أو مجهود ذاتي ( مقصود أو غير مقصود) يصدر عن المتعلم ، فالتعلم إذا لا يشترط المنهجية أو الانتظام أو القصدية لأننا كما سبق وذكر قد نتعلم من تجاربنا أو تجارب الآخرين التي تمر بنا دون قصد .</a:t>
            </a:r>
            <a:endParaRPr lang="en-US" sz="2800" dirty="0"/>
          </a:p>
        </p:txBody>
      </p:sp>
      <p:sp>
        <p:nvSpPr>
          <p:cNvPr id="3" name="Rectangle 2"/>
          <p:cNvSpPr/>
          <p:nvPr/>
        </p:nvSpPr>
        <p:spPr>
          <a:xfrm>
            <a:off x="3015323" y="1196752"/>
            <a:ext cx="5805149" cy="523220"/>
          </a:xfrm>
          <a:prstGeom prst="rect">
            <a:avLst/>
          </a:prstGeom>
        </p:spPr>
        <p:txBody>
          <a:bodyPr wrap="square">
            <a:spAutoFit/>
          </a:bodyPr>
          <a:lstStyle/>
          <a:p>
            <a:pPr algn="ctr" rtl="1"/>
            <a:r>
              <a:rPr lang="ar-EG" sz="2800" b="1" dirty="0"/>
              <a:t>الخامس/التعليم و تعديل السلوك التنظيمي</a:t>
            </a:r>
            <a:endParaRPr lang="en-US" sz="2800" b="1" dirty="0"/>
          </a:p>
        </p:txBody>
      </p:sp>
    </p:spTree>
    <p:extLst>
      <p:ext uri="{BB962C8B-B14F-4D97-AF65-F5344CB8AC3E}">
        <p14:creationId xmlns:p14="http://schemas.microsoft.com/office/powerpoint/2010/main" val="671280627"/>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1484784"/>
            <a:ext cx="8066065" cy="4893647"/>
          </a:xfrm>
          <a:prstGeom prst="rect">
            <a:avLst/>
          </a:prstGeom>
        </p:spPr>
        <p:txBody>
          <a:bodyPr wrap="square">
            <a:spAutoFit/>
          </a:bodyPr>
          <a:lstStyle/>
          <a:p>
            <a:pPr algn="just" rtl="1"/>
            <a:r>
              <a:rPr lang="ar-EG" sz="2400" b="1" dirty="0"/>
              <a:t>مبادئ التعلم : </a:t>
            </a:r>
            <a:endParaRPr lang="en-US" sz="2400" dirty="0"/>
          </a:p>
          <a:p>
            <a:pPr algn="just" rtl="1"/>
            <a:r>
              <a:rPr lang="ar-EG" sz="2400" dirty="0"/>
              <a:t>على الرغم من اختلاف نظريات التعلم في تفسير التعلم و حصوله إلا أنها كما يبدو تتفق على مبادئ رئيسة مشتركة للتعلم هي : </a:t>
            </a:r>
            <a:endParaRPr lang="en-US" sz="2400" dirty="0"/>
          </a:p>
          <a:p>
            <a:pPr marL="514350" lvl="0" indent="-514350" algn="just" rtl="1">
              <a:buFont typeface="+mj-lt"/>
              <a:buAutoNum type="arabicPeriod"/>
            </a:pPr>
            <a:r>
              <a:rPr lang="ar-EG" sz="2400" dirty="0"/>
              <a:t>لا تعلم بدون دافع لأن التعلم هو تغير في السلوك و التفكير أو الشعور ينجم عن نشاط فردي مقصود والإنسان لا يقوم بنشاط عيني أو غير قصدي فالدافع إذا شرط ضروري للتعلم . </a:t>
            </a:r>
            <a:endParaRPr lang="en-US" sz="2400" dirty="0"/>
          </a:p>
          <a:p>
            <a:pPr marL="514350" lvl="0" indent="-514350" algn="just" rtl="1">
              <a:buFont typeface="+mj-lt"/>
              <a:buAutoNum type="arabicPeriod"/>
            </a:pPr>
            <a:r>
              <a:rPr lang="ar-EG" sz="2400" dirty="0"/>
              <a:t>لا تعلم بدون تدعيم أي بدون ثواب أو عقاب </a:t>
            </a:r>
            <a:endParaRPr lang="en-US" sz="2400" dirty="0"/>
          </a:p>
          <a:p>
            <a:pPr marL="514350" lvl="0" indent="-514350" algn="just" rtl="1">
              <a:buFont typeface="+mj-lt"/>
              <a:buAutoNum type="arabicPeriod"/>
            </a:pPr>
            <a:r>
              <a:rPr lang="ar-EG" sz="2400" dirty="0"/>
              <a:t>التعلم نشاط ذاتي يقوم به المتعلم نفسه نتيجة حاجة لديه .</a:t>
            </a:r>
            <a:endParaRPr lang="en-US" sz="2400" dirty="0"/>
          </a:p>
          <a:p>
            <a:pPr marL="514350" lvl="0" indent="-514350" algn="just" rtl="1">
              <a:buFont typeface="+mj-lt"/>
              <a:buAutoNum type="arabicPeriod"/>
            </a:pPr>
            <a:r>
              <a:rPr lang="ar-EG" sz="2400" dirty="0"/>
              <a:t>على الرغم مما يبدو من أهمية للتكرار في التعلم إلا ان التكرار لوحده غير كاف للتعلم و تكوين العادات . فتكرار تعاطي الدواء لا يكفي لاكتساب عادة تعاطيه . </a:t>
            </a:r>
            <a:endParaRPr lang="en-US" sz="2400" dirty="0"/>
          </a:p>
          <a:p>
            <a:pPr marL="514350" lvl="0" indent="-514350" algn="just" rtl="1">
              <a:buFont typeface="+mj-lt"/>
              <a:buAutoNum type="arabicPeriod"/>
            </a:pPr>
            <a:r>
              <a:rPr lang="ar-EG" sz="2400" dirty="0"/>
              <a:t>انتقال اثر التعلم من الموقف الأصلي إلى المواقف الشبيهة به كما لاحظنا في التعلم الاجتماعي أو التعلم البديل .</a:t>
            </a:r>
            <a:endParaRPr lang="en-US" sz="2400" dirty="0"/>
          </a:p>
        </p:txBody>
      </p:sp>
    </p:spTree>
    <p:extLst>
      <p:ext uri="{BB962C8B-B14F-4D97-AF65-F5344CB8AC3E}">
        <p14:creationId xmlns:p14="http://schemas.microsoft.com/office/powerpoint/2010/main" val="3118044531"/>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971600" y="980728"/>
            <a:ext cx="7704856" cy="55091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7378406"/>
      </p:ext>
    </p:extLst>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1" y="1268760"/>
            <a:ext cx="8208912" cy="4893647"/>
          </a:xfrm>
          <a:prstGeom prst="rect">
            <a:avLst/>
          </a:prstGeom>
        </p:spPr>
        <p:txBody>
          <a:bodyPr wrap="square">
            <a:spAutoFit/>
          </a:bodyPr>
          <a:lstStyle/>
          <a:p>
            <a:pPr algn="just" rtl="1"/>
            <a:r>
              <a:rPr lang="ar-EG" sz="2400" b="1" dirty="0"/>
              <a:t>نظريات التعلم </a:t>
            </a:r>
            <a:r>
              <a:rPr lang="en-US" sz="2400" b="1" dirty="0"/>
              <a:t>Learning </a:t>
            </a:r>
            <a:r>
              <a:rPr lang="en-US" sz="2400" b="1" dirty="0" err="1"/>
              <a:t>Theorics</a:t>
            </a:r>
            <a:r>
              <a:rPr lang="en-US" sz="2400" b="1" dirty="0"/>
              <a:t>  </a:t>
            </a:r>
          </a:p>
          <a:p>
            <a:pPr algn="just" rtl="1"/>
            <a:r>
              <a:rPr lang="ar-EG" sz="2400" dirty="0"/>
              <a:t>طور علماء النفس قلاقة نماذج نظرية لتفسير عملية التعلم في النظريات السلوكية ، و النظرية المعرفية ، والتعلم الاجتماعي ستجري في أدناه مناقشة موجزة لأفكار هذه المدارس و النظريات التي تضمنتها .</a:t>
            </a:r>
            <a:endParaRPr lang="en-US" sz="2400" dirty="0"/>
          </a:p>
          <a:p>
            <a:pPr algn="just" rtl="1"/>
            <a:r>
              <a:rPr lang="ar-EG" sz="2400" b="1" dirty="0"/>
              <a:t>1-النظريات السلوكية </a:t>
            </a:r>
            <a:r>
              <a:rPr lang="en-US" sz="2400" b="1" dirty="0"/>
              <a:t>Behavioral Theories </a:t>
            </a:r>
            <a:endParaRPr lang="en-US" sz="2400" dirty="0"/>
          </a:p>
          <a:p>
            <a:pPr algn="just" rtl="1"/>
            <a:r>
              <a:rPr lang="ar-EG" sz="2400" dirty="0"/>
              <a:t>طور السلوكيون من علماء النفس نظريتين رئيستين في التعلم تعتمدان على التعليم الشرطي أو ما يسمى بالاشتراط </a:t>
            </a:r>
            <a:r>
              <a:rPr lang="en-US" sz="2400" dirty="0"/>
              <a:t>Conditioning </a:t>
            </a:r>
            <a:r>
              <a:rPr lang="ar-EG" sz="2400" dirty="0"/>
              <a:t> النظرية الأولى هي نظرية الإشراط التقليدية ، و الثانية هي نظرية الإشراط العامل .</a:t>
            </a:r>
            <a:endParaRPr lang="en-US" sz="2400" dirty="0"/>
          </a:p>
          <a:p>
            <a:pPr algn="just" rtl="1"/>
            <a:r>
              <a:rPr lang="ar-EG" sz="2400" b="1" dirty="0"/>
              <a:t>تعديل السلوك </a:t>
            </a:r>
            <a:r>
              <a:rPr lang="en-US" sz="2400" b="1" dirty="0"/>
              <a:t>behavioral </a:t>
            </a:r>
            <a:r>
              <a:rPr lang="en-US" sz="2400" b="1" dirty="0" err="1"/>
              <a:t>Modidication</a:t>
            </a:r>
            <a:r>
              <a:rPr lang="en-US" sz="2400" b="1" dirty="0"/>
              <a:t> </a:t>
            </a:r>
            <a:endParaRPr lang="en-US" sz="2400" dirty="0"/>
          </a:p>
          <a:p>
            <a:pPr algn="just" rtl="1"/>
            <a:r>
              <a:rPr lang="ar-EG" sz="2400" dirty="0"/>
              <a:t>يرغب كثير من المديرين عادة بتغيير أو تعديل السلوك التنظيمي للعاملين لأسباب عدة ،إن عملية تغيير السلوك بواسطة التحكم في النتائج أو الآثار التي تعقب سلوك معين في المواقف التنظيمية تسمى عادة تعديل السلوك التنظيمي </a:t>
            </a:r>
            <a:r>
              <a:rPr lang="en-US" sz="2400" dirty="0"/>
              <a:t>Behavior Modification </a:t>
            </a:r>
            <a:r>
              <a:rPr lang="en-US" sz="2400" dirty="0" err="1"/>
              <a:t>Orginizational</a:t>
            </a:r>
            <a:r>
              <a:rPr lang="en-US" sz="2400" dirty="0"/>
              <a:t> </a:t>
            </a:r>
            <a:r>
              <a:rPr lang="ar-EG" sz="2400" dirty="0"/>
              <a:t> تسمى الانجليزية اختصار </a:t>
            </a:r>
            <a:r>
              <a:rPr lang="en-US" sz="2400" dirty="0"/>
              <a:t>OB Mod </a:t>
            </a:r>
          </a:p>
        </p:txBody>
      </p:sp>
    </p:spTree>
    <p:extLst>
      <p:ext uri="{BB962C8B-B14F-4D97-AF65-F5344CB8AC3E}">
        <p14:creationId xmlns:p14="http://schemas.microsoft.com/office/powerpoint/2010/main" val="278927315"/>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2564904"/>
            <a:ext cx="8460432" cy="3416320"/>
          </a:xfrm>
          <a:prstGeom prst="rect">
            <a:avLst/>
          </a:prstGeom>
        </p:spPr>
        <p:txBody>
          <a:bodyPr wrap="square">
            <a:spAutoFit/>
          </a:bodyPr>
          <a:lstStyle/>
          <a:p>
            <a:pPr algn="just" rtl="1"/>
            <a:r>
              <a:rPr lang="ar-EG" sz="2400" dirty="0"/>
              <a:t>يمكن إذا تعريف تعديل السلوك التنظيمي ، بأنه التعزيز المقصود لسلوك العمل المرغوب و عدم التعزيز و معاقبة السلوك غير المرغوب به "، و هو يتضمن استخدام اربع وسائل تعزيزية هي التعزيز الإيجابي ،و التعزيز السلبي ( التجنب ) ، و العقوبة ، و الإطفاء .</a:t>
            </a:r>
            <a:endParaRPr lang="en-US" sz="2400" dirty="0"/>
          </a:p>
          <a:p>
            <a:pPr lvl="0" algn="just" rtl="1"/>
            <a:r>
              <a:rPr lang="ar-EG" sz="2400" b="1" dirty="0"/>
              <a:t>التعزيز الإيجابي </a:t>
            </a:r>
            <a:r>
              <a:rPr lang="en-US" sz="2400" b="1" dirty="0"/>
              <a:t>Positive Reinforcement </a:t>
            </a:r>
            <a:endParaRPr lang="en-US" sz="2400" dirty="0"/>
          </a:p>
          <a:p>
            <a:pPr algn="just" rtl="1"/>
            <a:r>
              <a:rPr lang="ar-EG" sz="2400" dirty="0"/>
              <a:t>يقصد بالتعزيز عموما التأثير في سلوك ما بواسطة نتائجه ، أما التعزيز الإيجابي فيقصد به التأثير في السلوك عن طريق إحداث نتائج إيجابية تزيد من احتمال تكرار ذلك السلوك المرغوب في المواقف المشابهة ، فقد يمنح مدير ما مكافأة ( مثل الترقية) لأحد العاملين نتيجة قيامه بسلوك مرغوب فالترقية هنا تعزيز إيجابي .</a:t>
            </a:r>
            <a:endParaRPr lang="en-US" sz="2400" dirty="0"/>
          </a:p>
        </p:txBody>
      </p:sp>
    </p:spTree>
    <p:extLst>
      <p:ext uri="{BB962C8B-B14F-4D97-AF65-F5344CB8AC3E}">
        <p14:creationId xmlns:p14="http://schemas.microsoft.com/office/powerpoint/2010/main" val="2369227525"/>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Picture Placeholder 2"/>
          <p:cNvSpPr>
            <a:spLocks noGrp="1"/>
          </p:cNvSpPr>
          <p:nvPr>
            <p:ph type="pic" sz="quarter" idx="13"/>
          </p:nvPr>
        </p:nvSpPr>
        <p:spPr/>
      </p:sp>
      <p:pic>
        <p:nvPicPr>
          <p:cNvPr id="5122" name="Picture 2"/>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899592" y="1268760"/>
            <a:ext cx="8051177" cy="4893852"/>
          </a:xfrm>
          <a:prstGeom prst="rect">
            <a:avLst/>
          </a:prstGeom>
          <a:noFill/>
          <a:ln w="9525">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2434320"/>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Picture Placeholder 2"/>
          <p:cNvSpPr>
            <a:spLocks noGrp="1"/>
          </p:cNvSpPr>
          <p:nvPr>
            <p:ph type="pic" sz="quarter" idx="13"/>
          </p:nvPr>
        </p:nvSpPr>
        <p:spPr/>
      </p:sp>
      <p:pic>
        <p:nvPicPr>
          <p:cNvPr id="6146" name="Picture 2"/>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827584" y="404664"/>
            <a:ext cx="8179135" cy="5734776"/>
          </a:xfrm>
          <a:prstGeom prst="rect">
            <a:avLst/>
          </a:prstGeom>
          <a:noFill/>
          <a:ln w="9525">
            <a:solidFill>
              <a:schemeClr val="bg2">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6187361"/>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60032" y="764704"/>
            <a:ext cx="3887603" cy="461665"/>
          </a:xfrm>
          <a:prstGeom prst="rect">
            <a:avLst/>
          </a:prstGeom>
        </p:spPr>
        <p:txBody>
          <a:bodyPr wrap="none">
            <a:spAutoFit/>
          </a:bodyPr>
          <a:lstStyle/>
          <a:p>
            <a:pPr rtl="1"/>
            <a:r>
              <a:rPr lang="ar-EG" sz="2400" b="1" dirty="0" smtClean="0"/>
              <a:t>تقويم تعديل السلوك التنظيمي ( تست)</a:t>
            </a:r>
            <a:endParaRPr lang="en-US" sz="2400" dirty="0"/>
          </a:p>
        </p:txBody>
      </p:sp>
      <p:sp>
        <p:nvSpPr>
          <p:cNvPr id="5" name="Rectangle 4"/>
          <p:cNvSpPr/>
          <p:nvPr/>
        </p:nvSpPr>
        <p:spPr>
          <a:xfrm>
            <a:off x="2271264" y="1340768"/>
            <a:ext cx="6606480" cy="923330"/>
          </a:xfrm>
          <a:prstGeom prst="rect">
            <a:avLst/>
          </a:prstGeom>
        </p:spPr>
        <p:txBody>
          <a:bodyPr wrap="square">
            <a:spAutoFit/>
          </a:bodyPr>
          <a:lstStyle/>
          <a:p>
            <a:pPr algn="just" rtl="1"/>
            <a:r>
              <a:rPr lang="ar-EG" dirty="0"/>
              <a:t>أظهرت عدد من الدراسات فائدة تعديل السلوك التظيمي ( تست) للمنظمات مع ذلك أثيرت انتقادات نظرية ، وعملية ، و اخلاقية بخصوص تست ، يظهر الجدول التالي موجزا لإيجابيات وسلبيات تست .</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966589272"/>
              </p:ext>
            </p:extLst>
          </p:nvPr>
        </p:nvGraphicFramePr>
        <p:xfrm>
          <a:off x="1760220" y="2513679"/>
          <a:ext cx="6080760" cy="3680460"/>
        </p:xfrm>
        <a:graphic>
          <a:graphicData uri="http://schemas.openxmlformats.org/drawingml/2006/table">
            <a:tbl>
              <a:tblPr rtl="1" firstRow="1" firstCol="1" bandRow="1">
                <a:tableStyleId>{5C22544A-7EE6-4342-B048-85BDC9FD1C3A}</a:tableStyleId>
              </a:tblPr>
              <a:tblGrid>
                <a:gridCol w="3040380"/>
                <a:gridCol w="3040380"/>
              </a:tblGrid>
              <a:tr h="0">
                <a:tc>
                  <a:txBody>
                    <a:bodyPr/>
                    <a:lstStyle/>
                    <a:p>
                      <a:pPr algn="ctr" rtl="1">
                        <a:lnSpc>
                          <a:spcPct val="115000"/>
                        </a:lnSpc>
                        <a:spcAft>
                          <a:spcPts val="0"/>
                        </a:spcAft>
                      </a:pPr>
                      <a:r>
                        <a:rPr lang="ar-EG" sz="1600" dirty="0">
                          <a:effectLst/>
                        </a:rPr>
                        <a:t>الإيجابيات</a:t>
                      </a:r>
                      <a:endParaRPr lang="en-US" sz="1200" dirty="0">
                        <a:effectLst/>
                        <a:latin typeface="Calibri"/>
                        <a:ea typeface="Calibri"/>
                        <a:cs typeface="Arial"/>
                      </a:endParaRPr>
                    </a:p>
                  </a:txBody>
                  <a:tcPr marL="68580" marR="68580" marT="0" marB="0"/>
                </a:tc>
                <a:tc>
                  <a:txBody>
                    <a:bodyPr/>
                    <a:lstStyle/>
                    <a:p>
                      <a:pPr algn="ctr" rtl="1">
                        <a:lnSpc>
                          <a:spcPct val="115000"/>
                        </a:lnSpc>
                        <a:spcAft>
                          <a:spcPts val="0"/>
                        </a:spcAft>
                      </a:pPr>
                      <a:r>
                        <a:rPr lang="ar-EG" sz="1600">
                          <a:effectLst/>
                        </a:rPr>
                        <a:t>السلبيات</a:t>
                      </a:r>
                      <a:endParaRPr lang="en-US" sz="1200">
                        <a:effectLst/>
                        <a:latin typeface="Calibri"/>
                        <a:ea typeface="Calibri"/>
                        <a:cs typeface="Arial"/>
                      </a:endParaRPr>
                    </a:p>
                  </a:txBody>
                  <a:tcPr marL="68580" marR="68580" marT="0" marB="0"/>
                </a:tc>
              </a:tr>
              <a:tr h="0">
                <a:tc>
                  <a:txBody>
                    <a:bodyPr/>
                    <a:lstStyle/>
                    <a:p>
                      <a:pPr marL="342900" lvl="0" indent="-342900" algn="just" rtl="1">
                        <a:lnSpc>
                          <a:spcPct val="115000"/>
                        </a:lnSpc>
                        <a:spcAft>
                          <a:spcPts val="0"/>
                        </a:spcAft>
                        <a:buFont typeface="+mj-lt"/>
                        <a:buAutoNum type="arabicPeriod"/>
                      </a:pPr>
                      <a:r>
                        <a:rPr lang="ar-EG" sz="1600" dirty="0">
                          <a:effectLst/>
                        </a:rPr>
                        <a:t>أنه يتعامل مع السلوك الظاهري الملاحظ بالتالي يمكن قياسه و اختباره </a:t>
                      </a:r>
                      <a:endParaRPr lang="en-US" sz="1200" dirty="0">
                        <a:effectLst/>
                      </a:endParaRPr>
                    </a:p>
                    <a:p>
                      <a:pPr marL="342900" lvl="0" indent="-342900" algn="just" rtl="1">
                        <a:lnSpc>
                          <a:spcPct val="115000"/>
                        </a:lnSpc>
                        <a:spcAft>
                          <a:spcPts val="0"/>
                        </a:spcAft>
                        <a:buFont typeface="+mj-lt"/>
                        <a:buAutoNum type="arabicPeriod"/>
                      </a:pPr>
                      <a:r>
                        <a:rPr lang="ar-EG" sz="1600" dirty="0">
                          <a:effectLst/>
                        </a:rPr>
                        <a:t>يوفر مجموعة من الأدوات التي يمكن من خلال استخدامها تعلم سلوكيات و مهارات جديدة و مفيدة </a:t>
                      </a:r>
                      <a:endParaRPr lang="en-US" sz="1200" dirty="0">
                        <a:effectLst/>
                      </a:endParaRPr>
                    </a:p>
                    <a:p>
                      <a:pPr marL="342900" lvl="0" indent="-342900" algn="just" rtl="1">
                        <a:lnSpc>
                          <a:spcPct val="115000"/>
                        </a:lnSpc>
                        <a:spcAft>
                          <a:spcPts val="0"/>
                        </a:spcAft>
                        <a:buFont typeface="+mj-lt"/>
                        <a:buAutoNum type="arabicPeriod"/>
                      </a:pPr>
                      <a:r>
                        <a:rPr lang="ar-EG" sz="1600" dirty="0">
                          <a:effectLst/>
                        </a:rPr>
                        <a:t>يوفر تست </a:t>
                      </a:r>
                      <a:r>
                        <a:rPr lang="ar-EG" sz="1800" dirty="0">
                          <a:effectLst/>
                        </a:rPr>
                        <a:t>للمديرين</a:t>
                      </a:r>
                      <a:r>
                        <a:rPr lang="ar-EG" sz="1600" dirty="0">
                          <a:effectLst/>
                        </a:rPr>
                        <a:t> مجموعة من الأدوات الإدارية التي يستطيعون من خلالها التحكم و التأثير بفعالية في سلوك موظفيهم </a:t>
                      </a:r>
                      <a:endParaRPr lang="en-US" sz="1200" dirty="0">
                        <a:effectLst/>
                      </a:endParaRPr>
                    </a:p>
                    <a:p>
                      <a:pPr marL="342900" lvl="0" indent="-342900" algn="just" rtl="1">
                        <a:lnSpc>
                          <a:spcPct val="115000"/>
                        </a:lnSpc>
                        <a:spcAft>
                          <a:spcPts val="0"/>
                        </a:spcAft>
                        <a:buFont typeface="+mj-lt"/>
                        <a:buAutoNum type="arabicPeriod"/>
                      </a:pPr>
                      <a:r>
                        <a:rPr lang="ar-EG" sz="1600" dirty="0">
                          <a:effectLst/>
                        </a:rPr>
                        <a:t>أن مبادئ تست بسيطة و يسهل فهمها و بالتالي استخدامها بفعالية من قبل المديرين </a:t>
                      </a:r>
                      <a:endParaRPr lang="en-US" sz="1200" dirty="0">
                        <a:effectLst/>
                        <a:latin typeface="Calibri"/>
                        <a:ea typeface="Calibri"/>
                        <a:cs typeface="Arial"/>
                      </a:endParaRPr>
                    </a:p>
                  </a:txBody>
                  <a:tcPr marL="68580" marR="68580" marT="0" marB="0"/>
                </a:tc>
                <a:tc>
                  <a:txBody>
                    <a:bodyPr/>
                    <a:lstStyle/>
                    <a:p>
                      <a:pPr marL="342900" lvl="0" indent="-342900" algn="just" rtl="1">
                        <a:lnSpc>
                          <a:spcPct val="115000"/>
                        </a:lnSpc>
                        <a:spcAft>
                          <a:spcPts val="0"/>
                        </a:spcAft>
                        <a:buFont typeface="+mj-lt"/>
                        <a:buAutoNum type="arabicPeriod"/>
                      </a:pPr>
                      <a:r>
                        <a:rPr lang="ar-EG" sz="1600" dirty="0">
                          <a:effectLst/>
                        </a:rPr>
                        <a:t>يعد استخدام تست مسألة غير انسانية ولا اخلاقية لأنه يحاول أن يتحكم بالإنسان</a:t>
                      </a:r>
                      <a:endParaRPr lang="en-US" sz="1200" dirty="0">
                        <a:effectLst/>
                      </a:endParaRPr>
                    </a:p>
                    <a:p>
                      <a:pPr marL="342900" lvl="0" indent="-342900" algn="just" rtl="1">
                        <a:lnSpc>
                          <a:spcPct val="115000"/>
                        </a:lnSpc>
                        <a:spcAft>
                          <a:spcPts val="0"/>
                        </a:spcAft>
                        <a:buFont typeface="+mj-lt"/>
                        <a:buAutoNum type="arabicPeriod"/>
                      </a:pPr>
                      <a:r>
                        <a:rPr lang="ar-EG" sz="1600" dirty="0">
                          <a:effectLst/>
                        </a:rPr>
                        <a:t>بما أنه يركز على السلوك الظاهري فقط فإن تست يتجاهل أهمية الدوافع و المسببات الداخلية للسلوك </a:t>
                      </a:r>
                      <a:endParaRPr lang="en-US" sz="1200" dirty="0">
                        <a:effectLst/>
                      </a:endParaRPr>
                    </a:p>
                    <a:p>
                      <a:pPr marL="342900" lvl="0" indent="-342900" algn="just" rtl="1">
                        <a:lnSpc>
                          <a:spcPct val="115000"/>
                        </a:lnSpc>
                        <a:spcAft>
                          <a:spcPts val="0"/>
                        </a:spcAft>
                        <a:buFont typeface="+mj-lt"/>
                        <a:buAutoNum type="arabicPeriod"/>
                      </a:pPr>
                      <a:r>
                        <a:rPr lang="ar-EG" sz="1600" dirty="0">
                          <a:effectLst/>
                        </a:rPr>
                        <a:t>يتحدد استخدام تست في موقف العمل التي يمكن فيها تحديد سلوك العمل المستهدف بدقة لكن هناك مواقف كثيرة لا يمكن فيها تحديد السلوك المستهدف بدقة </a:t>
                      </a:r>
                      <a:endParaRPr lang="en-US" sz="1200" dirty="0">
                        <a:effectLst/>
                        <a:latin typeface="Calibri"/>
                        <a:ea typeface="Calibri"/>
                        <a:cs typeface="Arial"/>
                      </a:endParaRPr>
                    </a:p>
                  </a:txBody>
                  <a:tcPr marL="68580" marR="68580" marT="0" marB="0"/>
                </a:tc>
              </a:tr>
            </a:tbl>
          </a:graphicData>
        </a:graphic>
      </p:graphicFrame>
      <p:sp>
        <p:nvSpPr>
          <p:cNvPr id="7" name="Rectangle 1"/>
          <p:cNvSpPr>
            <a:spLocks noChangeArrowheads="1"/>
          </p:cNvSpPr>
          <p:nvPr/>
        </p:nvSpPr>
        <p:spPr bwMode="auto">
          <a:xfrm>
            <a:off x="3376889" y="2272254"/>
            <a:ext cx="5911298" cy="938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1400" b="1" i="0" u="none" strike="noStrike" cap="none" normalizeH="0" baseline="0" dirty="0" smtClean="0">
                <a:ln>
                  <a:noFill/>
                </a:ln>
                <a:solidFill>
                  <a:schemeClr val="tx1"/>
                </a:solidFill>
                <a:effectLst/>
                <a:latin typeface="Calibri" pitchFamily="34" charset="0"/>
                <a:ea typeface="Calibri" pitchFamily="34" charset="0"/>
                <a:cs typeface="Simplified Arabic" pitchFamily="2" charset="-78"/>
              </a:rPr>
              <a:t>ايجابيات وسلبيات تعديل السلوك التنظيمي</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Simplified Arabic" pitchFamily="2" charset="-78"/>
              </a:rPr>
              <a:t/>
            </a:r>
            <a:br>
              <a:rPr kumimoji="0" lang="en-US" sz="1400" b="0" i="0" u="none" strike="noStrike" cap="none" normalizeH="0" baseline="0" dirty="0" smtClean="0">
                <a:ln>
                  <a:noFill/>
                </a:ln>
                <a:solidFill>
                  <a:schemeClr val="tx1"/>
                </a:solidFill>
                <a:effectLst/>
                <a:latin typeface="Calibri" pitchFamily="34" charset="0"/>
                <a:ea typeface="Calibri" pitchFamily="34" charset="0"/>
                <a:cs typeface="Simplified Arabic" pitchFamily="2" charset="-78"/>
              </a:rPr>
            </a:b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96203681"/>
      </p:ext>
    </p:extLst>
  </p:cSld>
  <p:clrMapOvr>
    <a:masterClrMapping/>
  </p:clrMapOvr>
  <p:transition spd="slow">
    <p:wipe dir="d"/>
  </p:transition>
</p:sld>
</file>

<file path=ppt/theme/theme1.xml><?xml version="1.0" encoding="utf-8"?>
<a:theme xmlns:a="http://schemas.openxmlformats.org/drawingml/2006/main" name="Training">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0</TotalTime>
  <Words>526</Words>
  <Application>Microsoft Office PowerPoint</Application>
  <PresentationFormat>عرض على الشاشة (3:4)‏</PresentationFormat>
  <Paragraphs>34</Paragraphs>
  <Slides>10</Slides>
  <Notes>1</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Training</vt:lpstr>
      <vt:lpstr>السلوك التنظيمي المحاضرات المقررة للمرحلة الثالثة/قسم الادارة العامة-المحاضرة الخامسة   مدرس المادة م.م  سجاد خلف حسين علي العام الدراسي /2019 Msc.sajjad@yahoo.com 009647728865270</vt:lpstr>
      <vt:lpstr>مفهوم التعلم : كثيرا ما يحدث خلط بين مفهومي التعلم و التعليم ، لكن الواقع هناك فارق جوهري بين المفهومين فالتعليم هو مجهود شخصي أو مؤسسي مقصود و منظم لمساعدة شخص أو أشخاص راغبين في التعلم ،أما التعلم فهو مجهود شخصي أو مجهود ذاتي ( مقصود أو غير مقصود) يصدر عن المتعلم ، فالتعلم إذا لا يشترط المنهجية أو الانتظام أو القصدية لأننا كما سبق وذكر قد نتعلم من تجاربنا أو تجارب الآخرين التي تمر بنا دون قصد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ومن الله التوفيق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2019-04-06T14:07:36Z</dcterms:created>
  <dcterms:modified xsi:type="dcterms:W3CDTF">2019-12-24T10:08:22Z</dcterms:modified>
</cp:coreProperties>
</file>